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59" r:id="rId6"/>
    <p:sldId id="263" r:id="rId7"/>
    <p:sldId id="270" r:id="rId8"/>
    <p:sldId id="271" r:id="rId9"/>
    <p:sldId id="272" r:id="rId10"/>
    <p:sldId id="264" r:id="rId11"/>
    <p:sldId id="265" r:id="rId12"/>
    <p:sldId id="266" r:id="rId13"/>
    <p:sldId id="267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53" y="2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7:36:39.9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137 256 6810,'-50'-67'0,"8"5"0,13 12 0,16 14 0,11 13 0,9 9 0,13 11 0,10 8 0,11 13 0,3 9 0,2 7 0,-2 6 0,-5 5-269,-9-1 0,3 6 0,-6-6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7:36:39.9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137 256 6810,'-50'-67'0,"8"5"0,13 12 0,16 14 0,11 13 0,9 9 0,13 11 0,10 8 0,11 13 0,3 9 0,2 7 0,-2 6 0,-5 5-269,-9-1 0,3 6 0,-6-6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7B3DB-A39F-4BBF-ADDB-2287AA7939F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91305-6629-4D67-88DF-2E1C5B65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discuss</a:t>
            </a:r>
            <a:r>
              <a:rPr lang="en-US" baseline="0" dirty="0" smtClean="0"/>
              <a:t> here the history of blockchain.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8CFB9-1B44-453B-84F7-102AAA0EDC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what is blockchain.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8CFB9-1B44-453B-84F7-102AAA0EDC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overview of how the information within a block is compartmentalized and arranged.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8CFB9-1B44-453B-84F7-102AAA0ED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6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/>
          <a:stretch/>
        </p:blipFill>
        <p:spPr>
          <a:xfrm>
            <a:off x="0" y="1"/>
            <a:ext cx="122240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9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1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4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/>
          <a:stretch/>
        </p:blipFill>
        <p:spPr>
          <a:xfrm>
            <a:off x="0" y="0"/>
            <a:ext cx="122240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506" y="500062"/>
            <a:ext cx="7615989" cy="1325563"/>
          </a:xfrm>
        </p:spPr>
        <p:txBody>
          <a:bodyPr>
            <a:norm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748" y="2232525"/>
            <a:ext cx="10515600" cy="4351338"/>
          </a:xfrm>
        </p:spPr>
        <p:txBody>
          <a:bodyPr/>
          <a:lstStyle>
            <a:lvl1pPr>
              <a:defRPr sz="3600" b="1"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/>
          <a:stretch/>
        </p:blipFill>
        <p:spPr>
          <a:xfrm>
            <a:off x="0" y="0"/>
            <a:ext cx="12224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9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/>
          <a:stretch/>
        </p:blipFill>
        <p:spPr>
          <a:xfrm>
            <a:off x="0" y="0"/>
            <a:ext cx="122240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3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/>
          <a:stretch/>
        </p:blipFill>
        <p:spPr>
          <a:xfrm>
            <a:off x="0" y="0"/>
            <a:ext cx="1222401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5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/>
          <a:stretch/>
        </p:blipFill>
        <p:spPr>
          <a:xfrm>
            <a:off x="0" y="0"/>
            <a:ext cx="122240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3BD1-0761-44DD-A34A-8EEA3A8938B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FDAA-B130-4D73-8170-C4FCFB57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0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rdictionary.com/nonce#websters#Ubbks1qRqkVPVxlq.9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oidauthority.com/what-is-a-blockchain-gary-explains-801514/" TargetMode="External"/><Relationship Id="rId2" Type="http://schemas.openxmlformats.org/officeDocument/2006/relationships/hyperlink" Target="https://www.youtube.com/watch?v=8dpFnJiGOA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104.156.254.129/Exercise1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104.156.254.129/Exercise2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104.156.254.129/Exercise3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infocharts.com/bitco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bfor.com/how-bitcoin-mining-work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desk.com/blockchain-immutability-myt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andictionary.com/define.php?term=Gambrinous" TargetMode="External"/><Relationship Id="rId2" Type="http://schemas.openxmlformats.org/officeDocument/2006/relationships/hyperlink" Target="http://www.yourdictionary.com/nonce#webste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Nonce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Making Sense of </a:t>
            </a:r>
            <a:r>
              <a:rPr lang="en-US" sz="6000" dirty="0" err="1" smtClean="0"/>
              <a:t>Nonces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46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Nonce from a Crypto Perspective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“(Number ONCE) An arbitrary number that is generated to provide a unique identification or for security purposes such as when logging </a:t>
            </a:r>
            <a:r>
              <a:rPr lang="en-US" dirty="0" smtClean="0"/>
              <a:t>into </a:t>
            </a:r>
            <a:r>
              <a:rPr lang="en-US" dirty="0" smtClean="0"/>
              <a:t>a network (see initialization vector). The nonce is used only once and not repeated.</a:t>
            </a:r>
          </a:p>
          <a:p>
            <a:r>
              <a:rPr lang="en-US" dirty="0" smtClean="0"/>
              <a:t>Although random and pseudo-random numbers theoretically produce unique numbers, there is the possibility that the same number can be generated more than once. However, if a very large, true random number is used, the chances are extremely small. A perfect nonce is the time of day; for example, 12.53 seconds past 5:13pm on 1/18/2012 </a:t>
            </a:r>
            <a:r>
              <a:rPr lang="en-US" dirty="0" smtClean="0"/>
              <a:t>because it can </a:t>
            </a:r>
            <a:r>
              <a:rPr lang="en-US" dirty="0" smtClean="0"/>
              <a:t>only occur once</a:t>
            </a:r>
            <a:r>
              <a:rPr lang="en-US" dirty="0" smtClean="0"/>
              <a:t>.”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Read more at </a:t>
            </a:r>
            <a:r>
              <a:rPr lang="en-US" dirty="0" smtClean="0">
                <a:hlinkClick r:id="rId2"/>
              </a:rPr>
              <a:t>http://www.yourdictionary.com/nonce#websters#Ubbks1qRqkVPVxlq.99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How the Nonce is Used in Mining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the construction of a SHA 224,256, or 512 </a:t>
            </a:r>
            <a:r>
              <a:rPr lang="en-US" dirty="0" smtClean="0"/>
              <a:t>hash, this algorithm was developed </a:t>
            </a:r>
            <a:r>
              <a:rPr lang="en-US" dirty="0" smtClean="0"/>
              <a:t>by NSA.</a:t>
            </a:r>
          </a:p>
          <a:p>
            <a:r>
              <a:rPr lang="en-US" dirty="0" smtClean="0"/>
              <a:t>A cryptographic hash is derived from a mathematical operation on </a:t>
            </a:r>
            <a:r>
              <a:rPr lang="en-US" dirty="0" smtClean="0"/>
              <a:t>text; it </a:t>
            </a:r>
            <a:r>
              <a:rPr lang="en-US" dirty="0" smtClean="0"/>
              <a:t>is used to make sure that the text has not been altered in any way.</a:t>
            </a:r>
          </a:p>
          <a:p>
            <a:r>
              <a:rPr lang="en-US" dirty="0" smtClean="0"/>
              <a:t>In Bitcoin mining the </a:t>
            </a:r>
            <a:r>
              <a:rPr lang="en-US" dirty="0"/>
              <a:t>SHA 224,256, or 512 </a:t>
            </a:r>
            <a:r>
              <a:rPr lang="en-US" dirty="0" smtClean="0"/>
              <a:t>hash, </a:t>
            </a:r>
            <a:r>
              <a:rPr lang="en-US" dirty="0" smtClean="0"/>
              <a:t>is generated by adding a nonce or unique value to the end of the text that is being hashed.</a:t>
            </a:r>
          </a:p>
          <a:p>
            <a:r>
              <a:rPr lang="en-US" dirty="0"/>
              <a:t>T</a:t>
            </a:r>
            <a:r>
              <a:rPr lang="en-US" dirty="0" smtClean="0"/>
              <a:t>he goal is to generate a SHA256 hash that starts with zeros.</a:t>
            </a:r>
          </a:p>
          <a:p>
            <a:r>
              <a:rPr lang="en-US" dirty="0" smtClean="0"/>
              <a:t>The nonce is the random number that is added to the end of the text being hashed until the desired number of leading zeros are generated. </a:t>
            </a:r>
          </a:p>
          <a:p>
            <a:r>
              <a:rPr lang="en-US" dirty="0" smtClean="0"/>
              <a:t>This adding of a random number, or nonce, to generate a hash with leading zeros is what mining is all about.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xmlns="" id="{A82E0389-B96E-BD4A-9EC4-0F055240CE92}"/>
                  </a:ext>
                </a:extLst>
              </p14:cNvPr>
              <p14:cNvContentPartPr/>
              <p14:nvPr/>
            </p14:nvContentPartPr>
            <p14:xfrm>
              <a:off x="11630918" y="-4059083"/>
              <a:ext cx="130320" cy="110880"/>
            </p14:xfrm>
          </p:contentPart>
        </mc:Choice>
        <mc:Fallback xmlns=""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A82E0389-B96E-BD4A-9EC4-0F055240CE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5798" y="-4074203"/>
                <a:ext cx="160920" cy="1414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44D9BA4-731D-3C42-AA67-9F597D6250D0}"/>
              </a:ext>
            </a:extLst>
          </p:cNvPr>
          <p:cNvSpPr/>
          <p:nvPr/>
        </p:nvSpPr>
        <p:spPr>
          <a:xfrm>
            <a:off x="3133979" y="599478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Sends 1.5 Bitcoins to Bill with transaction fee of .05 Bitcoins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31EBD53-9F61-8244-BA53-C7F96672C391}"/>
              </a:ext>
            </a:extLst>
          </p:cNvPr>
          <p:cNvSpPr/>
          <p:nvPr/>
        </p:nvSpPr>
        <p:spPr>
          <a:xfrm>
            <a:off x="352186" y="599476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Bitcoin wallet from friend with 2 Bitcoins in wallet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AE6FCA-9361-8847-8897-507E2AC41EB6}"/>
              </a:ext>
            </a:extLst>
          </p:cNvPr>
          <p:cNvSpPr txBox="1"/>
          <p:nvPr/>
        </p:nvSpPr>
        <p:spPr>
          <a:xfrm>
            <a:off x="1082899" y="239115"/>
            <a:ext cx="80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16B25E5-577D-A84C-91BB-91A513371170}"/>
              </a:ext>
            </a:extLst>
          </p:cNvPr>
          <p:cNvSpPr txBox="1"/>
          <p:nvPr/>
        </p:nvSpPr>
        <p:spPr>
          <a:xfrm>
            <a:off x="3903924" y="246024"/>
            <a:ext cx="12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3A8D63A-59EE-D944-B7CC-07CFAA0D10D5}"/>
              </a:ext>
            </a:extLst>
          </p:cNvPr>
          <p:cNvSpPr/>
          <p:nvPr/>
        </p:nvSpPr>
        <p:spPr>
          <a:xfrm>
            <a:off x="5944683" y="608447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verifying Sally’s Bitcoins, consolidates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transactions into a block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12C6F29-78DA-2344-B8DB-E0C2A4AF4D99}"/>
              </a:ext>
            </a:extLst>
          </p:cNvPr>
          <p:cNvSpPr txBox="1"/>
          <p:nvPr/>
        </p:nvSpPr>
        <p:spPr>
          <a:xfrm flipH="1">
            <a:off x="6168839" y="3619548"/>
            <a:ext cx="232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Bitcoin Software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CEF2589-2BAB-9145-BEDE-1C88BDB95EF8}"/>
              </a:ext>
            </a:extLst>
          </p:cNvPr>
          <p:cNvSpPr/>
          <p:nvPr/>
        </p:nvSpPr>
        <p:spPr>
          <a:xfrm>
            <a:off x="8755387" y="596455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Finds a SHA256 hash for entire block with 17 leading zeroes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D2156CF-45A5-7148-B95D-8780D1FA31F3}"/>
              </a:ext>
            </a:extLst>
          </p:cNvPr>
          <p:cNvSpPr txBox="1"/>
          <p:nvPr/>
        </p:nvSpPr>
        <p:spPr>
          <a:xfrm flipH="1">
            <a:off x="9129371" y="213712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 Bob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568787C-767E-0B4F-A3F4-501B29D37402}"/>
              </a:ext>
            </a:extLst>
          </p:cNvPr>
          <p:cNvSpPr txBox="1"/>
          <p:nvPr/>
        </p:nvSpPr>
        <p:spPr>
          <a:xfrm flipH="1">
            <a:off x="6300025" y="188890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 Bob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9D6EE40-54A4-BD4E-93F2-6D45002F07B7}"/>
              </a:ext>
            </a:extLst>
          </p:cNvPr>
          <p:cNvSpPr/>
          <p:nvPr/>
        </p:nvSpPr>
        <p:spPr>
          <a:xfrm>
            <a:off x="279302" y="3964573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Broadcasts to miners he found a SHA256 hash with 17 leading zeroes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4521339-D642-DE4E-AF23-33DB43926E91}"/>
              </a:ext>
            </a:extLst>
          </p:cNvPr>
          <p:cNvSpPr txBox="1"/>
          <p:nvPr/>
        </p:nvSpPr>
        <p:spPr>
          <a:xfrm flipH="1">
            <a:off x="824967" y="3594194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 Bob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F874A659-5A31-7E4D-882E-C373FBC6F644}"/>
              </a:ext>
            </a:extLst>
          </p:cNvPr>
          <p:cNvSpPr/>
          <p:nvPr/>
        </p:nvSpPr>
        <p:spPr>
          <a:xfrm>
            <a:off x="3109547" y="3960060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Bob’s claim that 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 SHA256  hash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9237201-834A-7F4D-9FB7-7D61C33A0AD3}"/>
              </a:ext>
            </a:extLst>
          </p:cNvPr>
          <p:cNvSpPr txBox="1"/>
          <p:nvPr/>
        </p:nvSpPr>
        <p:spPr>
          <a:xfrm flipH="1">
            <a:off x="3787929" y="3593299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1F30F690-6C3B-7345-825B-5BF818DC01F2}"/>
              </a:ext>
            </a:extLst>
          </p:cNvPr>
          <p:cNvSpPr/>
          <p:nvPr/>
        </p:nvSpPr>
        <p:spPr>
          <a:xfrm>
            <a:off x="9372114" y="2324256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 gets 1.5 Bitcoins and sees them in his wallet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9F29053-8EF2-824A-9984-25B98B3E0778}"/>
              </a:ext>
            </a:extLst>
          </p:cNvPr>
          <p:cNvSpPr/>
          <p:nvPr/>
        </p:nvSpPr>
        <p:spPr>
          <a:xfrm>
            <a:off x="9437274" y="5492820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12.5 Bitcoins for mining block + transaction fees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8A00C3AD-8AF5-0B4C-BCCE-8D6E0198267F}"/>
              </a:ext>
            </a:extLst>
          </p:cNvPr>
          <p:cNvSpPr txBox="1"/>
          <p:nvPr/>
        </p:nvSpPr>
        <p:spPr>
          <a:xfrm flipH="1">
            <a:off x="9903985" y="5161043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 Bob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2703179" y="1320179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xmlns="" id="{F2B96561-C578-C548-9358-722CC2A081D6}"/>
              </a:ext>
            </a:extLst>
          </p:cNvPr>
          <p:cNvCxnSpPr>
            <a:cxnSpLocks/>
          </p:cNvCxnSpPr>
          <p:nvPr/>
        </p:nvCxnSpPr>
        <p:spPr>
          <a:xfrm flipV="1">
            <a:off x="8316206" y="3716215"/>
            <a:ext cx="963387" cy="70338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xmlns="" id="{FBA4962E-98B0-9C49-817E-8F9432591A0E}"/>
              </a:ext>
            </a:extLst>
          </p:cNvPr>
          <p:cNvCxnSpPr>
            <a:cxnSpLocks/>
          </p:cNvCxnSpPr>
          <p:nvPr/>
        </p:nvCxnSpPr>
        <p:spPr>
          <a:xfrm>
            <a:off x="8382668" y="4616398"/>
            <a:ext cx="696574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24FB7E5D-B761-0B4F-BA11-2C9DEB773D96}"/>
              </a:ext>
            </a:extLst>
          </p:cNvPr>
          <p:cNvSpPr/>
          <p:nvPr/>
        </p:nvSpPr>
        <p:spPr>
          <a:xfrm>
            <a:off x="5920251" y="3988880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Validated block is added to blockchain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8D7B6555-A074-E844-B7B4-D80C5DE6BE4E}"/>
              </a:ext>
            </a:extLst>
          </p:cNvPr>
          <p:cNvSpPr/>
          <p:nvPr/>
        </p:nvSpPr>
        <p:spPr>
          <a:xfrm>
            <a:off x="9437274" y="3885921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 now has 1.55 fewer bitcoins in her wallet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848B0147-4A74-9142-BE29-3DB4D44A958D}"/>
              </a:ext>
            </a:extLst>
          </p:cNvPr>
          <p:cNvSpPr txBox="1"/>
          <p:nvPr/>
        </p:nvSpPr>
        <p:spPr>
          <a:xfrm>
            <a:off x="10229023" y="3593299"/>
            <a:ext cx="12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5499428" y="1255814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8295676" y="1252794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2623090" y="4661235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5478396" y="4643708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48B0147-4A74-9142-BE29-3DB4D44A958D}"/>
              </a:ext>
            </a:extLst>
          </p:cNvPr>
          <p:cNvSpPr txBox="1"/>
          <p:nvPr/>
        </p:nvSpPr>
        <p:spPr>
          <a:xfrm>
            <a:off x="10253511" y="1986400"/>
            <a:ext cx="8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F2B96561-C578-C548-9358-722CC2A081D6}"/>
              </a:ext>
            </a:extLst>
          </p:cNvPr>
          <p:cNvCxnSpPr>
            <a:cxnSpLocks/>
          </p:cNvCxnSpPr>
          <p:nvPr/>
        </p:nvCxnSpPr>
        <p:spPr>
          <a:xfrm>
            <a:off x="8295676" y="4778510"/>
            <a:ext cx="1076438" cy="7143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76150" y="5790283"/>
            <a:ext cx="4032570" cy="8354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Mining Process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2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Mining Complexity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takes more time to generate a hash with 4 zeroes in front than 8 </a:t>
            </a:r>
            <a:r>
              <a:rPr lang="en-US" dirty="0" smtClean="0"/>
              <a:t>zeroes.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</a:t>
            </a:r>
            <a:r>
              <a:rPr lang="en-US" dirty="0" smtClean="0"/>
              <a:t>ash with one zero requires about 16^</a:t>
            </a:r>
            <a:r>
              <a:rPr lang="en-US" baseline="30000" dirty="0" smtClean="0"/>
              <a:t>1  </a:t>
            </a:r>
            <a:r>
              <a:rPr lang="en-US" dirty="0" smtClean="0"/>
              <a:t>or 16 attempts.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Hash with </a:t>
            </a:r>
            <a:r>
              <a:rPr lang="en-US" dirty="0" smtClean="0"/>
              <a:t>two zeros </a:t>
            </a:r>
            <a:r>
              <a:rPr lang="en-US" dirty="0" smtClean="0"/>
              <a:t>requires about 16^</a:t>
            </a:r>
            <a:r>
              <a:rPr lang="en-US" baseline="30000" dirty="0"/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or 256 attempts.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Hash with </a:t>
            </a:r>
            <a:r>
              <a:rPr lang="en-US" dirty="0" smtClean="0"/>
              <a:t>three zeros </a:t>
            </a:r>
            <a:r>
              <a:rPr lang="en-US" dirty="0" smtClean="0"/>
              <a:t>requires about 16^</a:t>
            </a:r>
            <a:r>
              <a:rPr lang="en-US" baseline="30000" dirty="0"/>
              <a:t>3</a:t>
            </a:r>
            <a:r>
              <a:rPr lang="en-US" baseline="30000" dirty="0" smtClean="0"/>
              <a:t>  </a:t>
            </a:r>
            <a:r>
              <a:rPr lang="en-US" dirty="0" smtClean="0"/>
              <a:t>or 4096 attempts.</a:t>
            </a:r>
          </a:p>
          <a:p>
            <a:r>
              <a:rPr lang="en-US" dirty="0" smtClean="0"/>
              <a:t>Right now Bitcoin miners have to generate hashes with 17 leading zeros. This requires billions </a:t>
            </a:r>
            <a:r>
              <a:rPr lang="en-US" dirty="0"/>
              <a:t>of </a:t>
            </a:r>
            <a:r>
              <a:rPr lang="en-US" dirty="0" smtClean="0"/>
              <a:t>calculations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Watch </a:t>
            </a:r>
            <a:r>
              <a:rPr lang="en-US" dirty="0"/>
              <a:t>these two </a:t>
            </a:r>
            <a:r>
              <a:rPr lang="en-US" dirty="0" smtClean="0"/>
              <a:t>videos for more information.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Solomon </a:t>
            </a:r>
            <a:r>
              <a:rPr lang="en-US" dirty="0" err="1" smtClean="0"/>
              <a:t>Lederer</a:t>
            </a:r>
            <a:r>
              <a:rPr lang="en-US" dirty="0" smtClean="0"/>
              <a:t> </a:t>
            </a:r>
            <a:r>
              <a:rPr lang="en-US" u="sng" dirty="0" smtClean="0">
                <a:hlinkClick r:id="rId2"/>
              </a:rPr>
              <a:t>video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Gary </a:t>
            </a:r>
            <a:r>
              <a:rPr lang="en-US" dirty="0"/>
              <a:t>Sims </a:t>
            </a:r>
            <a:r>
              <a:rPr lang="en-US" u="sng" dirty="0">
                <a:hlinkClick r:id="rId3"/>
              </a:rPr>
              <a:t>video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104.156.254.129/Exercise1.php</a:t>
            </a:r>
            <a:endParaRPr lang="en-US" u="sng" dirty="0" smtClean="0"/>
          </a:p>
          <a:p>
            <a:r>
              <a:rPr lang="en-US" dirty="0" smtClean="0"/>
              <a:t>Enter in your name in the input box</a:t>
            </a:r>
          </a:p>
          <a:p>
            <a:r>
              <a:rPr lang="en-US" dirty="0" smtClean="0"/>
              <a:t>Enter </a:t>
            </a:r>
            <a:r>
              <a:rPr lang="en-US" dirty="0" smtClean="0"/>
              <a:t>in a random integer value after your name and click submit.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you see a SHA256 hash with a leading zero </a:t>
            </a:r>
            <a:r>
              <a:rPr lang="en-US" dirty="0" smtClean="0"/>
              <a:t>the exercise is completed. If not, repeat the above steps until you see a SHA 256 hash with a leading zero.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0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539" y="52800"/>
            <a:ext cx="7615989" cy="1060383"/>
          </a:xfrm>
        </p:spPr>
        <p:txBody>
          <a:bodyPr/>
          <a:lstStyle/>
          <a:p>
            <a:r>
              <a:rPr lang="en-US" dirty="0" smtClean="0"/>
              <a:t>Exercise 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747" y="1520686"/>
            <a:ext cx="10952747" cy="52428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4600" dirty="0" smtClean="0"/>
              <a:t>Go to: </a:t>
            </a:r>
            <a:r>
              <a:rPr lang="en-US" sz="4600" dirty="0">
                <a:hlinkClick r:id="rId2"/>
              </a:rPr>
              <a:t>http://</a:t>
            </a:r>
            <a:r>
              <a:rPr lang="en-US" sz="4600" dirty="0" smtClean="0">
                <a:hlinkClick r:id="rId2"/>
              </a:rPr>
              <a:t>104.156.254.129/Exercise2.html</a:t>
            </a:r>
            <a:r>
              <a:rPr lang="en-US" sz="4600" dirty="0" smtClean="0"/>
              <a:t> </a:t>
            </a:r>
          </a:p>
          <a:p>
            <a:pPr lvl="0"/>
            <a:r>
              <a:rPr lang="en-US" sz="4600" dirty="0" smtClean="0"/>
              <a:t>Enter </a:t>
            </a:r>
            <a:r>
              <a:rPr lang="en-US" sz="4600" dirty="0"/>
              <a:t>your name and the number of Bitcoins you want to give to a friend</a:t>
            </a:r>
            <a:r>
              <a:rPr lang="en-US" sz="4600" dirty="0" smtClean="0"/>
              <a:t>. (For </a:t>
            </a:r>
            <a:r>
              <a:rPr lang="en-US" sz="4600" dirty="0"/>
              <a:t>example: Sean transfers 2 Bitcoins to </a:t>
            </a:r>
            <a:r>
              <a:rPr lang="en-US" sz="4600" dirty="0" smtClean="0"/>
              <a:t>Matt)</a:t>
            </a:r>
            <a:endParaRPr lang="en-US" sz="4600" dirty="0"/>
          </a:p>
          <a:p>
            <a:pPr lvl="0"/>
            <a:r>
              <a:rPr lang="en-US" sz="4600" dirty="0"/>
              <a:t>Enter 5 for the number of leading zeros to generate.</a:t>
            </a:r>
          </a:p>
          <a:p>
            <a:pPr lvl="0"/>
            <a:r>
              <a:rPr lang="en-US" sz="4600" dirty="0"/>
              <a:t>Enter SHA512 for the hashing algorithm.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200" dirty="0">
                <a:solidFill>
                  <a:srgbClr val="FF0000"/>
                </a:solidFill>
              </a:rPr>
              <a:t>What was total number of attempts?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200" dirty="0">
                <a:solidFill>
                  <a:srgbClr val="FF0000"/>
                </a:solidFill>
              </a:rPr>
              <a:t>What was the expected number of attempts?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200" dirty="0">
                <a:solidFill>
                  <a:srgbClr val="FF0000"/>
                </a:solidFill>
              </a:rPr>
              <a:t>How long did it take to find the nonce that generated the correct number of leading zeros?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200" dirty="0">
                <a:solidFill>
                  <a:srgbClr val="FF0000"/>
                </a:solidFill>
              </a:rPr>
              <a:t>What was the hash rate?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5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104.156.254.129/Exercise3.html</a:t>
            </a:r>
            <a:endParaRPr lang="en-US" u="sng" dirty="0" smtClean="0"/>
          </a:p>
          <a:p>
            <a:r>
              <a:rPr lang="en-US" dirty="0"/>
              <a:t>E</a:t>
            </a:r>
            <a:r>
              <a:rPr lang="en-US" dirty="0" smtClean="0"/>
              <a:t>nter in your </a:t>
            </a:r>
            <a:r>
              <a:rPr lang="en-US" dirty="0"/>
              <a:t>name and </a:t>
            </a:r>
            <a:r>
              <a:rPr lang="en-US" dirty="0" smtClean="0"/>
              <a:t>major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Check </a:t>
            </a:r>
            <a:r>
              <a:rPr lang="en-US" sz="3600" dirty="0"/>
              <a:t>for 4 </a:t>
            </a:r>
            <a:r>
              <a:rPr lang="en-US" sz="3600" dirty="0" smtClean="0"/>
              <a:t>zeros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Select SHA256 </a:t>
            </a:r>
            <a:r>
              <a:rPr lang="en-US" sz="3600" dirty="0"/>
              <a:t>for the hash </a:t>
            </a:r>
            <a:endParaRPr lang="en-US" sz="3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Let the simulation </a:t>
            </a:r>
            <a:r>
              <a:rPr lang="en-US" sz="3600" dirty="0"/>
              <a:t>run for </a:t>
            </a:r>
            <a:r>
              <a:rPr lang="en-US" sz="3600"/>
              <a:t>10 </a:t>
            </a:r>
            <a:r>
              <a:rPr lang="en-US" sz="3600" smtClean="0"/>
              <a:t>iterations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26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Blockchain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blockchain </a:t>
            </a:r>
            <a:r>
              <a:rPr lang="en-US" dirty="0" smtClean="0"/>
              <a:t>serves </a:t>
            </a:r>
            <a:r>
              <a:rPr lang="en-US" dirty="0"/>
              <a:t>as the public </a:t>
            </a:r>
            <a:r>
              <a:rPr lang="en-US" dirty="0" smtClean="0"/>
              <a:t>ledger. </a:t>
            </a:r>
          </a:p>
          <a:p>
            <a:r>
              <a:rPr lang="en-US" dirty="0" smtClean="0"/>
              <a:t>Bitcoin blockchain ledger </a:t>
            </a:r>
            <a:r>
              <a:rPr lang="en-US" dirty="0" smtClean="0">
                <a:hlinkClick r:id="rId3"/>
              </a:rPr>
              <a:t>database</a:t>
            </a:r>
            <a:r>
              <a:rPr lang="en-US" dirty="0" smtClean="0"/>
              <a:t> size is 167.97 </a:t>
            </a:r>
            <a:r>
              <a:rPr lang="en-US" dirty="0" smtClean="0"/>
              <a:t>GB.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blockchain database is managed autonomously through the use of a peer-to-peer network, along with a timestamp server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Solves double spending issue.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See </a:t>
            </a:r>
            <a:r>
              <a:rPr lang="en-US" dirty="0">
                <a:hlinkClick r:id="rId4"/>
              </a:rPr>
              <a:t>http://sebfor.com/how-bitcoin-mining-works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Blockchain</a:t>
            </a:r>
            <a:r>
              <a:rPr lang="en-US" sz="5400" dirty="0"/>
              <a:t> </a:t>
            </a:r>
            <a:r>
              <a:rPr lang="en-US" sz="5400" dirty="0" smtClean="0"/>
              <a:t>basics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ledger is distributed across the network to others on the </a:t>
            </a:r>
            <a:r>
              <a:rPr lang="en-US" dirty="0" smtClean="0"/>
              <a:t>same network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ledger is  also distributed to those who mine, </a:t>
            </a:r>
            <a:r>
              <a:rPr lang="en-US" dirty="0" smtClean="0"/>
              <a:t>called </a:t>
            </a:r>
            <a:r>
              <a:rPr lang="en-US" dirty="0" smtClean="0"/>
              <a:t>miners.</a:t>
            </a:r>
          </a:p>
          <a:p>
            <a:r>
              <a:rPr lang="en-US" dirty="0" smtClean="0"/>
              <a:t>The goal </a:t>
            </a:r>
            <a:r>
              <a:rPr lang="en-US" dirty="0" smtClean="0"/>
              <a:t>of </a:t>
            </a:r>
            <a:r>
              <a:rPr lang="en-US" dirty="0"/>
              <a:t>b</a:t>
            </a:r>
            <a:r>
              <a:rPr lang="en-US" dirty="0" smtClean="0"/>
              <a:t>lockchain technology is to eliminate third parties and to provide an immutable ledger.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</a:t>
            </a:r>
            <a:r>
              <a:rPr lang="en-US" sz="5400" dirty="0" smtClean="0"/>
              <a:t>an immutable ledger is ideal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622" y="22325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Denotes something which can never be modified or changed.</a:t>
            </a:r>
          </a:p>
          <a:p>
            <a:r>
              <a:rPr lang="en-US" dirty="0" smtClean="0"/>
              <a:t>Provides </a:t>
            </a:r>
            <a:r>
              <a:rPr lang="en-US" dirty="0" smtClean="0"/>
              <a:t>a global log of transactions, created by a consensus between the chain's participants.</a:t>
            </a:r>
          </a:p>
          <a:p>
            <a:r>
              <a:rPr lang="en-US" dirty="0" smtClean="0"/>
              <a:t>Ensures that a </a:t>
            </a:r>
            <a:r>
              <a:rPr lang="en-US" dirty="0" err="1" smtClean="0"/>
              <a:t>blockchain</a:t>
            </a:r>
            <a:r>
              <a:rPr lang="en-US" dirty="0" smtClean="0"/>
              <a:t> transaction cannot be replaced or reversed because of cryptographic levels of validation.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https://www.coindesk.com/blockchain-immutability-myth/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lockchai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44" y="0"/>
            <a:ext cx="7451050" cy="71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(</a:t>
            </a:r>
            <a:r>
              <a:rPr lang="en-US" dirty="0" smtClean="0">
                <a:hlinkClick r:id="rId2"/>
              </a:rPr>
              <a:t>American Heritage Dictionary</a:t>
            </a:r>
            <a:r>
              <a:rPr lang="en-US" dirty="0" smtClean="0"/>
              <a:t>): A word coined and used for a single or particular occasion.</a:t>
            </a:r>
          </a:p>
          <a:p>
            <a:pPr lvl="1"/>
            <a:r>
              <a:rPr lang="en-US" dirty="0" smtClean="0"/>
              <a:t>I thought I invented a unique nonce to describe people full of beer.</a:t>
            </a:r>
          </a:p>
          <a:p>
            <a:pPr lvl="1"/>
            <a:r>
              <a:rPr lang="en-US" dirty="0" smtClean="0"/>
              <a:t>“He was gambrious from drinking that stout ale.”</a:t>
            </a:r>
          </a:p>
          <a:p>
            <a:pPr lvl="1"/>
            <a:r>
              <a:rPr lang="en-US" dirty="0" smtClean="0"/>
              <a:t> But </a:t>
            </a:r>
            <a:r>
              <a:rPr lang="en-US" dirty="0" smtClean="0">
                <a:hlinkClick r:id="rId3"/>
              </a:rPr>
              <a:t>gambrious</a:t>
            </a:r>
            <a:r>
              <a:rPr lang="en-US" dirty="0" smtClean="0"/>
              <a:t> is actually a word</a:t>
            </a:r>
          </a:p>
          <a:p>
            <a:r>
              <a:rPr lang="en-US" dirty="0" smtClean="0"/>
              <a:t>Definition (cryptography): An arbitrary number used just once.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ockchain head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2" y="0"/>
            <a:ext cx="9450899" cy="65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81" y="610899"/>
            <a:ext cx="4461371" cy="716313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Blockchain Header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44216" y="6433457"/>
            <a:ext cx="764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https://ethereum.stackexchange.com/questions/268/ethereum-block-architecture</a:t>
            </a:r>
          </a:p>
        </p:txBody>
      </p:sp>
    </p:spTree>
    <p:extLst>
      <p:ext uri="{BB962C8B-B14F-4D97-AF65-F5344CB8AC3E}">
        <p14:creationId xmlns:p14="http://schemas.microsoft.com/office/powerpoint/2010/main" val="40152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xmlns="" id="{A82E0389-B96E-BD4A-9EC4-0F055240CE92}"/>
                  </a:ext>
                </a:extLst>
              </p14:cNvPr>
              <p14:cNvContentPartPr/>
              <p14:nvPr/>
            </p14:nvContentPartPr>
            <p14:xfrm>
              <a:off x="11630918" y="-4059083"/>
              <a:ext cx="130320" cy="110880"/>
            </p14:xfrm>
          </p:contentPart>
        </mc:Choice>
        <mc:Fallback xmlns=""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A82E0389-B96E-BD4A-9EC4-0F055240CE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5798" y="-4074203"/>
                <a:ext cx="160920" cy="1414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44D9BA4-731D-3C42-AA67-9F597D6250D0}"/>
              </a:ext>
            </a:extLst>
          </p:cNvPr>
          <p:cNvSpPr/>
          <p:nvPr/>
        </p:nvSpPr>
        <p:spPr>
          <a:xfrm>
            <a:off x="3133979" y="599478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Sends 1.5 Bitcoins to Bill with transaction fee of .05 Bitcoins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31EBD53-9F61-8244-BA53-C7F96672C391}"/>
              </a:ext>
            </a:extLst>
          </p:cNvPr>
          <p:cNvSpPr/>
          <p:nvPr/>
        </p:nvSpPr>
        <p:spPr>
          <a:xfrm>
            <a:off x="352186" y="599476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Bitcoin wallet from friend with 2 Bitcoins in wallet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AE6FCA-9361-8847-8897-507E2AC41EB6}"/>
              </a:ext>
            </a:extLst>
          </p:cNvPr>
          <p:cNvSpPr txBox="1"/>
          <p:nvPr/>
        </p:nvSpPr>
        <p:spPr>
          <a:xfrm>
            <a:off x="1082899" y="239115"/>
            <a:ext cx="80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16B25E5-577D-A84C-91BB-91A513371170}"/>
              </a:ext>
            </a:extLst>
          </p:cNvPr>
          <p:cNvSpPr txBox="1"/>
          <p:nvPr/>
        </p:nvSpPr>
        <p:spPr>
          <a:xfrm>
            <a:off x="3903924" y="246024"/>
            <a:ext cx="12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3A8D63A-59EE-D944-B7CC-07CFAA0D10D5}"/>
              </a:ext>
            </a:extLst>
          </p:cNvPr>
          <p:cNvSpPr/>
          <p:nvPr/>
        </p:nvSpPr>
        <p:spPr>
          <a:xfrm>
            <a:off x="5944683" y="608447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verifying Sally’s Bitcoins, consolidates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transactions into a block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12C6F29-78DA-2344-B8DB-E0C2A4AF4D99}"/>
              </a:ext>
            </a:extLst>
          </p:cNvPr>
          <p:cNvSpPr txBox="1"/>
          <p:nvPr/>
        </p:nvSpPr>
        <p:spPr>
          <a:xfrm flipH="1">
            <a:off x="6168839" y="3619548"/>
            <a:ext cx="232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Bitcoin Software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CEF2589-2BAB-9145-BEDE-1C88BDB95EF8}"/>
              </a:ext>
            </a:extLst>
          </p:cNvPr>
          <p:cNvSpPr/>
          <p:nvPr/>
        </p:nvSpPr>
        <p:spPr>
          <a:xfrm>
            <a:off x="8755387" y="596455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Finds a SHA256 hash for entire block with 17 leading zeroes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D2156CF-45A5-7148-B95D-8780D1FA31F3}"/>
              </a:ext>
            </a:extLst>
          </p:cNvPr>
          <p:cNvSpPr txBox="1"/>
          <p:nvPr/>
        </p:nvSpPr>
        <p:spPr>
          <a:xfrm flipH="1">
            <a:off x="9129371" y="213712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 Bob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568787C-767E-0B4F-A3F4-501B29D37402}"/>
              </a:ext>
            </a:extLst>
          </p:cNvPr>
          <p:cNvSpPr txBox="1"/>
          <p:nvPr/>
        </p:nvSpPr>
        <p:spPr>
          <a:xfrm flipH="1">
            <a:off x="6300025" y="188890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 Bob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9D6EE40-54A4-BD4E-93F2-6D45002F07B7}"/>
              </a:ext>
            </a:extLst>
          </p:cNvPr>
          <p:cNvSpPr/>
          <p:nvPr/>
        </p:nvSpPr>
        <p:spPr>
          <a:xfrm>
            <a:off x="279302" y="3964573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Broadcasts to miners he found a SHA256 hash with 17 leading zeroes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4521339-D642-DE4E-AF23-33DB43926E91}"/>
              </a:ext>
            </a:extLst>
          </p:cNvPr>
          <p:cNvSpPr txBox="1"/>
          <p:nvPr/>
        </p:nvSpPr>
        <p:spPr>
          <a:xfrm flipH="1">
            <a:off x="824967" y="3594194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 Bob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F874A659-5A31-7E4D-882E-C373FBC6F644}"/>
              </a:ext>
            </a:extLst>
          </p:cNvPr>
          <p:cNvSpPr/>
          <p:nvPr/>
        </p:nvSpPr>
        <p:spPr>
          <a:xfrm>
            <a:off x="3109547" y="3960060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Bob’s claim that 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 SHA256  hash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9237201-834A-7F4D-9FB7-7D61C33A0AD3}"/>
              </a:ext>
            </a:extLst>
          </p:cNvPr>
          <p:cNvSpPr txBox="1"/>
          <p:nvPr/>
        </p:nvSpPr>
        <p:spPr>
          <a:xfrm flipH="1">
            <a:off x="3787929" y="3593299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1F30F690-6C3B-7345-825B-5BF818DC01F2}"/>
              </a:ext>
            </a:extLst>
          </p:cNvPr>
          <p:cNvSpPr/>
          <p:nvPr/>
        </p:nvSpPr>
        <p:spPr>
          <a:xfrm>
            <a:off x="9434774" y="2318177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 gets 1.5 Bitcoins and sees them in his wallet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9F29053-8EF2-824A-9984-25B98B3E0778}"/>
              </a:ext>
            </a:extLst>
          </p:cNvPr>
          <p:cNvSpPr/>
          <p:nvPr/>
        </p:nvSpPr>
        <p:spPr>
          <a:xfrm>
            <a:off x="9437274" y="5492820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12.5 Bitcoins for mining block + transaction fees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8A00C3AD-8AF5-0B4C-BCCE-8D6E0198267F}"/>
              </a:ext>
            </a:extLst>
          </p:cNvPr>
          <p:cNvSpPr txBox="1"/>
          <p:nvPr/>
        </p:nvSpPr>
        <p:spPr>
          <a:xfrm flipH="1">
            <a:off x="9903985" y="5161043"/>
            <a:ext cx="13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 Bob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2703179" y="1320179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xmlns="" id="{F2B96561-C578-C548-9358-722CC2A081D6}"/>
              </a:ext>
            </a:extLst>
          </p:cNvPr>
          <p:cNvCxnSpPr>
            <a:cxnSpLocks/>
          </p:cNvCxnSpPr>
          <p:nvPr/>
        </p:nvCxnSpPr>
        <p:spPr>
          <a:xfrm flipV="1">
            <a:off x="8316206" y="3716215"/>
            <a:ext cx="963387" cy="70338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xmlns="" id="{FBA4962E-98B0-9C49-817E-8F9432591A0E}"/>
              </a:ext>
            </a:extLst>
          </p:cNvPr>
          <p:cNvCxnSpPr>
            <a:cxnSpLocks/>
          </p:cNvCxnSpPr>
          <p:nvPr/>
        </p:nvCxnSpPr>
        <p:spPr>
          <a:xfrm>
            <a:off x="8382668" y="4616398"/>
            <a:ext cx="696574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24FB7E5D-B761-0B4F-BA11-2C9DEB773D96}"/>
              </a:ext>
            </a:extLst>
          </p:cNvPr>
          <p:cNvSpPr/>
          <p:nvPr/>
        </p:nvSpPr>
        <p:spPr>
          <a:xfrm>
            <a:off x="5920251" y="3988880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Validated block is added to blockchain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8D7B6555-A074-E844-B7B4-D80C5DE6BE4E}"/>
              </a:ext>
            </a:extLst>
          </p:cNvPr>
          <p:cNvSpPr/>
          <p:nvPr/>
        </p:nvSpPr>
        <p:spPr>
          <a:xfrm>
            <a:off x="9437274" y="3885921"/>
            <a:ext cx="2323964" cy="131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 now has 1.55 fewer bitcoins in her wallet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848B0147-4A74-9142-BE29-3DB4D44A958D}"/>
              </a:ext>
            </a:extLst>
          </p:cNvPr>
          <p:cNvSpPr txBox="1"/>
          <p:nvPr/>
        </p:nvSpPr>
        <p:spPr>
          <a:xfrm>
            <a:off x="10229023" y="3593299"/>
            <a:ext cx="12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5499428" y="1255814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8295676" y="1252794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2623090" y="4661235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3289EFB4-DD44-5D4E-B8DC-F93C571494F8}"/>
              </a:ext>
            </a:extLst>
          </p:cNvPr>
          <p:cNvCxnSpPr>
            <a:cxnSpLocks/>
          </p:cNvCxnSpPr>
          <p:nvPr/>
        </p:nvCxnSpPr>
        <p:spPr>
          <a:xfrm>
            <a:off x="5478396" y="4643708"/>
            <a:ext cx="403770" cy="30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48B0147-4A74-9142-BE29-3DB4D44A958D}"/>
              </a:ext>
            </a:extLst>
          </p:cNvPr>
          <p:cNvSpPr txBox="1"/>
          <p:nvPr/>
        </p:nvSpPr>
        <p:spPr>
          <a:xfrm>
            <a:off x="10253511" y="1986400"/>
            <a:ext cx="8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F2B96561-C578-C548-9358-722CC2A081D6}"/>
              </a:ext>
            </a:extLst>
          </p:cNvPr>
          <p:cNvCxnSpPr>
            <a:cxnSpLocks/>
          </p:cNvCxnSpPr>
          <p:nvPr/>
        </p:nvCxnSpPr>
        <p:spPr>
          <a:xfrm>
            <a:off x="8295676" y="4778510"/>
            <a:ext cx="1076438" cy="7143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24967" y="5790283"/>
            <a:ext cx="7667837" cy="8354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Mining Process Simplified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2B96561-C578-C548-9358-722CC2A081D6}"/>
              </a:ext>
            </a:extLst>
          </p:cNvPr>
          <p:cNvCxnSpPr>
            <a:cxnSpLocks/>
            <a:endCxn id="84" idx="1"/>
          </p:cNvCxnSpPr>
          <p:nvPr/>
        </p:nvCxnSpPr>
        <p:spPr>
          <a:xfrm flipH="1">
            <a:off x="2215509" y="1949992"/>
            <a:ext cx="6483937" cy="18288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96643" y="3474631"/>
            <a:ext cx="3551998" cy="154054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1. Transaction Pool</a:t>
            </a:r>
          </a:p>
          <a:p>
            <a:pPr algn="ctr"/>
            <a:r>
              <a:rPr lang="en-US" sz="2000" dirty="0" smtClean="0"/>
              <a:t>Judy sends Ralph 2 Bitcoins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/>
              <a:t>Hillary sends Dan 1.5 Bitcoins</a:t>
            </a:r>
          </a:p>
          <a:p>
            <a:pPr algn="ctr"/>
            <a:r>
              <a:rPr lang="en-US" sz="1400" dirty="0" smtClean="0"/>
              <a:t>Doug sends Jill .5  Bitcoins …</a:t>
            </a:r>
          </a:p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542798" y="2377043"/>
          <a:ext cx="2275029" cy="2638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8343">
                  <a:extLst>
                    <a:ext uri="{9D8B030D-6E8A-4147-A177-3AD203B41FA5}">
                      <a16:colId xmlns:a16="http://schemas.microsoft.com/office/drawing/2014/main" xmlns="" val="1613942996"/>
                    </a:ext>
                  </a:extLst>
                </a:gridCol>
                <a:gridCol w="758343">
                  <a:extLst>
                    <a:ext uri="{9D8B030D-6E8A-4147-A177-3AD203B41FA5}">
                      <a16:colId xmlns:a16="http://schemas.microsoft.com/office/drawing/2014/main" xmlns="" val="3217441562"/>
                    </a:ext>
                  </a:extLst>
                </a:gridCol>
                <a:gridCol w="758343">
                  <a:extLst>
                    <a:ext uri="{9D8B030D-6E8A-4147-A177-3AD203B41FA5}">
                      <a16:colId xmlns:a16="http://schemas.microsoft.com/office/drawing/2014/main" xmlns="" val="1996620018"/>
                    </a:ext>
                  </a:extLst>
                </a:gridCol>
              </a:tblGrid>
              <a:tr h="442068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Transactions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8785697"/>
                  </a:ext>
                </a:extLst>
              </a:tr>
              <a:tr h="4420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Ralph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8283043"/>
                  </a:ext>
                </a:extLst>
              </a:tr>
              <a:tr h="438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9665409"/>
                  </a:ext>
                </a:extLst>
              </a:tr>
              <a:tr h="438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718564"/>
                  </a:ext>
                </a:extLst>
              </a:tr>
              <a:tr h="438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Ralph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6764884"/>
                  </a:ext>
                </a:extLst>
              </a:tr>
              <a:tr h="438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150389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583585" y="192703"/>
            <a:ext cx="2011680" cy="2103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3. Miner</a:t>
            </a:r>
          </a:p>
          <a:p>
            <a:pPr algn="ctr"/>
            <a:r>
              <a:rPr lang="en-US" dirty="0" smtClean="0"/>
              <a:t>Assembles valid bitcoin transactions into block of 1 </a:t>
            </a:r>
            <a:r>
              <a:rPr lang="en-US" dirty="0" err="1" smtClean="0"/>
              <a:t>mb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95857" y="128479"/>
            <a:ext cx="2011680" cy="2103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4. Miner</a:t>
            </a:r>
          </a:p>
          <a:p>
            <a:pPr algn="ctr"/>
            <a:r>
              <a:rPr lang="en-US" dirty="0" smtClean="0"/>
              <a:t>Searches for a hash has the right  number of leading zeros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69033" y="148845"/>
            <a:ext cx="2011680" cy="2103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2. Miner</a:t>
            </a:r>
          </a:p>
          <a:p>
            <a:pPr algn="ctr"/>
            <a:r>
              <a:rPr lang="en-US" dirty="0" smtClean="0"/>
              <a:t>Check to see if sender has Bitcoin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946305" y="3518489"/>
          <a:ext cx="340953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072">
                  <a:extLst>
                    <a:ext uri="{9D8B030D-6E8A-4147-A177-3AD203B41FA5}">
                      <a16:colId xmlns:a16="http://schemas.microsoft.com/office/drawing/2014/main" xmlns="" val="1189577218"/>
                    </a:ext>
                  </a:extLst>
                </a:gridCol>
                <a:gridCol w="539072">
                  <a:extLst>
                    <a:ext uri="{9D8B030D-6E8A-4147-A177-3AD203B41FA5}">
                      <a16:colId xmlns:a16="http://schemas.microsoft.com/office/drawing/2014/main" xmlns="" val="2698388315"/>
                    </a:ext>
                  </a:extLst>
                </a:gridCol>
                <a:gridCol w="539072">
                  <a:extLst>
                    <a:ext uri="{9D8B030D-6E8A-4147-A177-3AD203B41FA5}">
                      <a16:colId xmlns:a16="http://schemas.microsoft.com/office/drawing/2014/main" xmlns="" val="3722206326"/>
                    </a:ext>
                  </a:extLst>
                </a:gridCol>
                <a:gridCol w="539072">
                  <a:extLst>
                    <a:ext uri="{9D8B030D-6E8A-4147-A177-3AD203B41FA5}">
                      <a16:colId xmlns:a16="http://schemas.microsoft.com/office/drawing/2014/main" xmlns="" val="3359083398"/>
                    </a:ext>
                  </a:extLst>
                </a:gridCol>
                <a:gridCol w="539072">
                  <a:extLst>
                    <a:ext uri="{9D8B030D-6E8A-4147-A177-3AD203B41FA5}">
                      <a16:colId xmlns:a16="http://schemas.microsoft.com/office/drawing/2014/main" xmlns="" val="1181652326"/>
                    </a:ext>
                  </a:extLst>
                </a:gridCol>
                <a:gridCol w="714175">
                  <a:extLst>
                    <a:ext uri="{9D8B030D-6E8A-4147-A177-3AD203B41FA5}">
                      <a16:colId xmlns:a16="http://schemas.microsoft.com/office/drawing/2014/main" xmlns="" val="2770381639"/>
                    </a:ext>
                  </a:extLst>
                </a:gridCol>
              </a:tblGrid>
              <a:tr h="213219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Block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hain Ledger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661279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2193492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815863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3736598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3470890"/>
                  </a:ext>
                </a:extLst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9851090" y="176008"/>
            <a:ext cx="2011680" cy="2103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5. Miner</a:t>
            </a:r>
          </a:p>
          <a:p>
            <a:pPr algn="ctr"/>
            <a:r>
              <a:rPr lang="en-US" dirty="0" smtClean="0"/>
              <a:t>broadcasts to other miners.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69054" y="4612640"/>
            <a:ext cx="2011680" cy="2103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6.Miners</a:t>
            </a:r>
          </a:p>
          <a:p>
            <a:pPr algn="ctr"/>
            <a:r>
              <a:rPr lang="en-US" dirty="0" smtClean="0"/>
              <a:t>Add validated transactions to block chain ledger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14119" y="1186759"/>
            <a:ext cx="6746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58557" y="1777586"/>
            <a:ext cx="2712611" cy="1697045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74873" y="2357878"/>
            <a:ext cx="5935" cy="1072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073665" y="1201403"/>
            <a:ext cx="6746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67148" y="1837090"/>
            <a:ext cx="1727732" cy="1041577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94301" y="1227568"/>
            <a:ext cx="772321" cy="18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974894" y="2377043"/>
            <a:ext cx="0" cy="20558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58716" y="4612640"/>
            <a:ext cx="551188" cy="38608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U-Turn Arrow 17"/>
          <p:cNvSpPr/>
          <p:nvPr/>
        </p:nvSpPr>
        <p:spPr>
          <a:xfrm flipH="1" flipV="1">
            <a:off x="4023066" y="4998720"/>
            <a:ext cx="4815896" cy="103327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8963315" y="5648439"/>
            <a:ext cx="895390" cy="141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5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lockchain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chainTheme" id="{F292A95B-0D45-41E9-8516-36F77612C75F}" vid="{A8F788B5-6024-477F-8961-371C45D24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BlockchainTheme</Template>
  <TotalTime>107</TotalTime>
  <Words>1132</Words>
  <Application>Microsoft Office PowerPoint</Application>
  <PresentationFormat>Widescreen</PresentationFormat>
  <Paragraphs>157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Wingdings</vt:lpstr>
      <vt:lpstr>BlockchainTheme</vt:lpstr>
      <vt:lpstr>Nonce</vt:lpstr>
      <vt:lpstr>Blockchain</vt:lpstr>
      <vt:lpstr>Blockchain basics</vt:lpstr>
      <vt:lpstr>Why an immutable ledger is ideal</vt:lpstr>
      <vt:lpstr>PowerPoint Presentation</vt:lpstr>
      <vt:lpstr>Nonce</vt:lpstr>
      <vt:lpstr>Blockchain Header</vt:lpstr>
      <vt:lpstr>PowerPoint Presentation</vt:lpstr>
      <vt:lpstr>PowerPoint Presentation</vt:lpstr>
      <vt:lpstr>Nonce from a Crypto Perspective</vt:lpstr>
      <vt:lpstr>How the Nonce is Used in Mining</vt:lpstr>
      <vt:lpstr>PowerPoint Presentation</vt:lpstr>
      <vt:lpstr>Mining Complexity</vt:lpstr>
      <vt:lpstr>Exercise 1</vt:lpstr>
      <vt:lpstr>Exercise 2 </vt:lpstr>
      <vt:lpstr>Exercise 3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Nonce</dc:title>
  <dc:creator>SeanSanders</dc:creator>
  <cp:lastModifiedBy>Sean Sanders</cp:lastModifiedBy>
  <cp:revision>16</cp:revision>
  <dcterms:created xsi:type="dcterms:W3CDTF">2018-05-22T13:35:00Z</dcterms:created>
  <dcterms:modified xsi:type="dcterms:W3CDTF">2018-05-24T17:30:27Z</dcterms:modified>
</cp:coreProperties>
</file>